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81" r:id="rId5"/>
    <p:sldId id="284" r:id="rId6"/>
    <p:sldId id="261" r:id="rId7"/>
    <p:sldId id="279" r:id="rId8"/>
    <p:sldId id="265" r:id="rId9"/>
    <p:sldId id="277" r:id="rId10"/>
    <p:sldId id="285" r:id="rId11"/>
    <p:sldId id="268" r:id="rId12"/>
    <p:sldId id="28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879" autoAdjust="0"/>
  </p:normalViewPr>
  <p:slideViewPr>
    <p:cSldViewPr snapToGrid="0">
      <p:cViewPr varScale="1">
        <p:scale>
          <a:sx n="105" d="100"/>
          <a:sy n="105" d="100"/>
        </p:scale>
        <p:origin x="792" y="10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5/30/2024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85100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46767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5/30/2024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5/30/2024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5/30/2024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5/30/2024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5/30/2024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5/30/2024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sz="5400" dirty="0"/>
              <a:t>HashCAT Demo</a:t>
            </a:r>
            <a:br>
              <a:rPr lang="en-US" dirty="0"/>
            </a:br>
            <a:r>
              <a:rPr lang="en-US" sz="3200" dirty="0"/>
              <a:t>Sean Meyer</a:t>
            </a:r>
          </a:p>
        </p:txBody>
      </p:sp>
    </p:spTree>
    <p:extLst>
      <p:ext uri="{BB962C8B-B14F-4D97-AF65-F5344CB8AC3E}">
        <p14:creationId xmlns:p14="http://schemas.microsoft.com/office/powerpoint/2010/main" val="63926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Contents</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Background</a:t>
            </a:r>
          </a:p>
          <a:p>
            <a:r>
              <a:rPr lang="en-US" dirty="0"/>
              <a:t>Uses</a:t>
            </a:r>
          </a:p>
          <a:p>
            <a:r>
              <a:rPr lang="en-US" dirty="0"/>
              <a:t>Features</a:t>
            </a:r>
          </a:p>
          <a:p>
            <a:r>
              <a:rPr lang="en-US" dirty="0"/>
              <a:t>Complimentary Tools</a:t>
            </a:r>
          </a:p>
          <a:p>
            <a:r>
              <a:rPr lang="en-US" dirty="0"/>
              <a:t>Demonstration</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287838" y="417095"/>
            <a:ext cx="6241651" cy="1710354"/>
          </a:xfrm>
          <a:noFill/>
        </p:spPr>
        <p:txBody>
          <a:bodyPr anchor="ctr"/>
          <a:lstStyle/>
          <a:p>
            <a:r>
              <a:rPr lang="en-US" sz="4800" dirty="0"/>
              <a:t>Background</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287838" y="1848049"/>
            <a:ext cx="7904162" cy="4316931"/>
          </a:xfrm>
          <a:noFill/>
        </p:spPr>
        <p:txBody>
          <a:bodyPr vert="horz" lIns="91440" tIns="45720" rIns="91440" bIns="45720" rtlCol="0" anchor="t">
            <a:noAutofit/>
          </a:bodyPr>
          <a:lstStyle/>
          <a:p>
            <a:r>
              <a:rPr lang="en-US" sz="2400" dirty="0"/>
              <a:t>Hashcat was created from the merging of two different projects “cudaHashcat” and “oclHashcat” into a comprehensive tool</a:t>
            </a:r>
          </a:p>
          <a:p>
            <a:r>
              <a:rPr lang="en-US" sz="2400" dirty="0"/>
              <a:t>cudaHashcat, released in April 2010 was designed for leveraging NVIDIA GPUs for password cracking</a:t>
            </a:r>
          </a:p>
          <a:p>
            <a:r>
              <a:rPr lang="en-US" sz="2400" dirty="0"/>
              <a:t>oclHashcat came along later with support for OpenCL-compatible GPUs from different manufacturers. </a:t>
            </a:r>
          </a:p>
          <a:p>
            <a:r>
              <a:rPr lang="en-US" sz="2400" dirty="0"/>
              <a:t>The combined utilization of these two projects birthed what we no know as Hashcat. Since then, it has grown with regular updates and improvements making it one of the most common password cracking tools available today. </a:t>
            </a:r>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749969" y="349718"/>
            <a:ext cx="10515600" cy="1325880"/>
          </a:xfrm>
          <a:noFill/>
        </p:spPr>
        <p:txBody>
          <a:bodyPr anchor="ctr"/>
          <a:lstStyle/>
          <a:p>
            <a:r>
              <a:rPr lang="en-US" dirty="0"/>
              <a:t>Uses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144379" y="1347537"/>
            <a:ext cx="5905899" cy="4814433"/>
          </a:xfrm>
          <a:noFill/>
        </p:spPr>
        <p:txBody>
          <a:bodyPr>
            <a:noAutofit/>
          </a:bodyPr>
          <a:lstStyle/>
          <a:p>
            <a:r>
              <a:rPr lang="en-US" sz="2000" dirty="0"/>
              <a:t>Uses:</a:t>
            </a:r>
          </a:p>
          <a:p>
            <a:pPr lvl="1"/>
            <a:r>
              <a:rPr lang="en-US" sz="2000" dirty="0"/>
              <a:t>Password Cracking: Hashcat can crack passwords by trying different combinations until it finds the right one. It supports brute-force, dictionary, and rule-based attacks.</a:t>
            </a:r>
          </a:p>
          <a:p>
            <a:pPr lvl="1"/>
            <a:r>
              <a:rPr lang="en-US" sz="2000" dirty="0"/>
              <a:t>Security Audits: A common use is for security professionals to check an organizations current passwords for strength.</a:t>
            </a:r>
          </a:p>
          <a:p>
            <a:pPr lvl="1"/>
            <a:r>
              <a:rPr lang="en-US" sz="2000" dirty="0"/>
              <a:t>Forensics and Incident Response: In forensics, Hashcat can be used to recover passwords from damaged or compromised systems and encrypted files. </a:t>
            </a:r>
          </a:p>
          <a:p>
            <a:pPr lvl="1"/>
            <a:r>
              <a:rPr lang="en-US" sz="2000" dirty="0"/>
              <a:t>Research and Development: Hashcat can be used to evaluate the security of cryptographic algorithms and hash functions.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8" name="Picture 7">
            <a:extLst>
              <a:ext uri="{FF2B5EF4-FFF2-40B4-BE49-F238E27FC236}">
                <a16:creationId xmlns:a16="http://schemas.microsoft.com/office/drawing/2014/main" id="{5D725E9B-E6AC-1BD7-02ED-6AF7ACB8AC72}"/>
              </a:ext>
            </a:extLst>
          </p:cNvPr>
          <p:cNvPicPr>
            <a:picLocks noChangeAspect="1"/>
          </p:cNvPicPr>
          <p:nvPr/>
        </p:nvPicPr>
        <p:blipFill>
          <a:blip r:embed="rId3"/>
          <a:stretch>
            <a:fillRect/>
          </a:stretch>
        </p:blipFill>
        <p:spPr>
          <a:xfrm>
            <a:off x="7490413" y="0"/>
            <a:ext cx="4701587" cy="6858000"/>
          </a:xfrm>
          <a:prstGeom prst="rect">
            <a:avLst/>
          </a:prstGeom>
        </p:spPr>
      </p:pic>
    </p:spTree>
    <p:extLst>
      <p:ext uri="{BB962C8B-B14F-4D97-AF65-F5344CB8AC3E}">
        <p14:creationId xmlns:p14="http://schemas.microsoft.com/office/powerpoint/2010/main" val="224315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02522" y="219294"/>
            <a:ext cx="10515600" cy="1325880"/>
          </a:xfrm>
        </p:spPr>
        <p:txBody>
          <a:bodyPr anchor="ctr">
            <a:normAutofit/>
          </a:bodyPr>
          <a:lstStyle/>
          <a:p>
            <a:r>
              <a:rPr lang="en-US" dirty="0"/>
              <a:t>Features</a:t>
            </a:r>
          </a:p>
        </p:txBody>
      </p:sp>
      <p:pic>
        <p:nvPicPr>
          <p:cNvPr id="9" name="Content Placeholder 8" descr="Programming data on computer monitor">
            <a:extLst>
              <a:ext uri="{FF2B5EF4-FFF2-40B4-BE49-F238E27FC236}">
                <a16:creationId xmlns:a16="http://schemas.microsoft.com/office/drawing/2014/main" id="{E4FBA29D-C910-2786-04B2-46443BBD32A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1"/>
            <a:ext cx="4894006" cy="6303964"/>
          </a:xfrm>
        </p:spPr>
      </p:pic>
      <p:pic>
        <p:nvPicPr>
          <p:cNvPr id="7" name="Picture 6" descr="A black background with a black square&#10;&#10;Description automatically generated with medium confidence">
            <a:extLst>
              <a:ext uri="{FF2B5EF4-FFF2-40B4-BE49-F238E27FC236}">
                <a16:creationId xmlns:a16="http://schemas.microsoft.com/office/drawing/2014/main" id="{6932F4D1-9310-207F-85FF-0AB84BC299CD}"/>
              </a:ext>
            </a:extLst>
          </p:cNvPr>
          <p:cNvPicPr>
            <a:picLocks noChangeAspect="1"/>
          </p:cNvPicPr>
          <p:nvPr/>
        </p:nvPicPr>
        <p:blipFill>
          <a:blip r:embed="rId4"/>
          <a:stretch>
            <a:fillRect/>
          </a:stretch>
        </p:blipFill>
        <p:spPr>
          <a:xfrm>
            <a:off x="4963504" y="1545174"/>
            <a:ext cx="5674656" cy="4190608"/>
          </a:xfrm>
          <a:prstGeom prst="rect">
            <a:avLst/>
          </a:prstGeom>
          <a:noFill/>
        </p:spPr>
      </p:pic>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Complimentary Tools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285750" indent="-285750">
              <a:buFont typeface="Wingdings" panose="05000000000000000000" pitchFamily="2" charset="2"/>
              <a:buChar char="§"/>
            </a:pPr>
            <a:r>
              <a:rPr lang="en-US" dirty="0"/>
              <a:t>HashIdentifier: A simple but very handy tool for identifying the most likely hash-type of a discovered hash</a:t>
            </a:r>
          </a:p>
          <a:p>
            <a:pPr marL="742950" lvl="2" indent="-285750"/>
            <a:r>
              <a:rPr lang="en-US" dirty="0"/>
              <a:t>Many times, a hashed password will be discovered, but it is unknown which algorithm it was hashed to. HashID makes this quick and easy</a:t>
            </a:r>
          </a:p>
          <a:p>
            <a:pPr marL="285750" indent="-285750">
              <a:buFont typeface="Wingdings" panose="05000000000000000000" pitchFamily="2" charset="2"/>
              <a:buChar char="§"/>
            </a:pPr>
            <a:r>
              <a:rPr lang="en-US" dirty="0"/>
              <a:t>Hashcat-utils, is a small set of utilities that are useful when advanced password cracking is being attempted. </a:t>
            </a:r>
          </a:p>
        </p:txBody>
      </p:sp>
      <p:pic>
        <p:nvPicPr>
          <p:cNvPr id="7" name="Picture Placeholder 6" descr="A finger pointing on a tablet with green neon lights">
            <a:extLst>
              <a:ext uri="{FF2B5EF4-FFF2-40B4-BE49-F238E27FC236}">
                <a16:creationId xmlns:a16="http://schemas.microsoft.com/office/drawing/2014/main" id="{E2E80372-E821-44D9-1A84-4F4C9EE086A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7157" r="27157"/>
          <a:stretch>
            <a:fillRect/>
          </a:stretch>
        </p:blipFill>
        <p:spPr>
          <a:xfrm>
            <a:off x="7321808" y="-22225"/>
            <a:ext cx="4894005" cy="6880225"/>
          </a:xfrm>
        </p:spPr>
      </p:pic>
    </p:spTree>
    <p:extLst>
      <p:ext uri="{BB962C8B-B14F-4D97-AF65-F5344CB8AC3E}">
        <p14:creationId xmlns:p14="http://schemas.microsoft.com/office/powerpoint/2010/main" val="1649597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265175" y="1320105"/>
            <a:ext cx="4343963" cy="1325880"/>
          </a:xfrm>
        </p:spPr>
        <p:txBody>
          <a:bodyPr anchor="ctr">
            <a:normAutofit/>
          </a:bodyPr>
          <a:lstStyle/>
          <a:p>
            <a:r>
              <a:rPr lang="en-US" dirty="0"/>
              <a:t>Demonstration</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2">
            <a:extLst>
              <a:ext uri="{FF2B5EF4-FFF2-40B4-BE49-F238E27FC236}">
                <a16:creationId xmlns:a16="http://schemas.microsoft.com/office/drawing/2014/main" id="{0C5E6D34-0DAA-254D-6119-5252B5829EAE}"/>
              </a:ext>
            </a:extLst>
          </p:cNvPr>
          <p:cNvSpPr txBox="1">
            <a:spLocks/>
          </p:cNvSpPr>
          <p:nvPr/>
        </p:nvSpPr>
        <p:spPr>
          <a:xfrm>
            <a:off x="5018131" y="1228665"/>
            <a:ext cx="5905899" cy="4814433"/>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2000" dirty="0"/>
              <a:t>Installing Hashcat:</a:t>
            </a:r>
          </a:p>
          <a:p>
            <a:pPr lvl="1"/>
            <a:r>
              <a:rPr lang="en-US" sz="2000" dirty="0"/>
              <a:t>With some Linux distributions such as Kali Linux, Hashcat is most likely pre-installed.</a:t>
            </a:r>
          </a:p>
          <a:p>
            <a:pPr lvl="1"/>
            <a:r>
              <a:rPr lang="en-US" sz="2000" dirty="0"/>
              <a:t>If it is not, it can be by simply running the command     		     “sudo apt-get install hashcat”</a:t>
            </a:r>
          </a:p>
          <a:p>
            <a:pPr lvl="5">
              <a:buClr>
                <a:schemeClr val="accent2"/>
              </a:buClr>
              <a:buFont typeface="Wingdings" panose="05000000000000000000" pitchFamily="2" charset="2"/>
              <a:buChar char="§"/>
            </a:pPr>
            <a:r>
              <a:rPr lang="en-US" sz="2000" dirty="0"/>
              <a:t>If you are using a GUI distribution, the icon for hashcat can be found under Password Cracking Tools</a:t>
            </a:r>
          </a:p>
          <a:p>
            <a:pPr lvl="5">
              <a:buClr>
                <a:schemeClr val="accent2"/>
              </a:buClr>
              <a:buFont typeface="Wingdings" panose="05000000000000000000" pitchFamily="2" charset="2"/>
              <a:buChar char="§"/>
            </a:pPr>
            <a:r>
              <a:rPr lang="en-US" sz="2000" dirty="0"/>
              <a:t>If you are running it from a terminal, more information can be found by running the hashcat –help command.</a:t>
            </a:r>
          </a:p>
        </p:txBody>
      </p:sp>
      <p:pic>
        <p:nvPicPr>
          <p:cNvPr id="15" name="Content Placeholder 14">
            <a:extLst>
              <a:ext uri="{FF2B5EF4-FFF2-40B4-BE49-F238E27FC236}">
                <a16:creationId xmlns:a16="http://schemas.microsoft.com/office/drawing/2014/main" id="{F4859230-E5B2-203E-E12E-4DD1792C62BB}"/>
              </a:ext>
            </a:extLst>
          </p:cNvPr>
          <p:cNvPicPr>
            <a:picLocks noGrp="1" noChangeAspect="1"/>
          </p:cNvPicPr>
          <p:nvPr>
            <p:ph sz="quarter" idx="13"/>
          </p:nvPr>
        </p:nvPicPr>
        <p:blipFill>
          <a:blip r:embed="rId3"/>
          <a:stretch>
            <a:fillRect/>
          </a:stretch>
        </p:blipFill>
        <p:spPr>
          <a:xfrm>
            <a:off x="0" y="2941042"/>
            <a:ext cx="7128588" cy="3362921"/>
          </a:xfrm>
        </p:spPr>
      </p:pic>
    </p:spTree>
    <p:extLst>
      <p:ext uri="{BB962C8B-B14F-4D97-AF65-F5344CB8AC3E}">
        <p14:creationId xmlns:p14="http://schemas.microsoft.com/office/powerpoint/2010/main" val="306849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1062134" y="567815"/>
            <a:ext cx="3948404" cy="1325563"/>
          </a:xfrm>
          <a:noFill/>
        </p:spPr>
        <p:txBody>
          <a:bodyPr anchor="ctr">
            <a:noAutofit/>
          </a:bodyPr>
          <a:lstStyle/>
          <a:p>
            <a:r>
              <a:rPr lang="en-US" dirty="0"/>
              <a:t>Hashcat --help</a:t>
            </a:r>
          </a:p>
        </p:txBody>
      </p:sp>
      <p:sp>
        <p:nvSpPr>
          <p:cNvPr id="7" name="Content Placeholder 2">
            <a:extLst>
              <a:ext uri="{FF2B5EF4-FFF2-40B4-BE49-F238E27FC236}">
                <a16:creationId xmlns:a16="http://schemas.microsoft.com/office/drawing/2014/main" id="{A48F19CA-56E5-CB1E-023F-42098A6E05C9}"/>
              </a:ext>
            </a:extLst>
          </p:cNvPr>
          <p:cNvSpPr txBox="1">
            <a:spLocks/>
          </p:cNvSpPr>
          <p:nvPr/>
        </p:nvSpPr>
        <p:spPr>
          <a:xfrm>
            <a:off x="413075" y="1893071"/>
            <a:ext cx="5905899" cy="4814433"/>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2000" dirty="0"/>
              <a:t>The hashcat help menu can be rather daunting, but the first section shows different flags that can be added to run specific functions or dictate the attack type desired. </a:t>
            </a:r>
          </a:p>
          <a:p>
            <a:pPr marL="342900" indent="-342900">
              <a:buFont typeface="Wingdings" panose="05000000000000000000" pitchFamily="2" charset="2"/>
              <a:buChar char="§"/>
            </a:pPr>
            <a:r>
              <a:rPr lang="en-US" sz="2000" dirty="0"/>
              <a:t>Further down the menu screen, the Hash Modes section will allow you to tell Hashcat which type of hashing function you wish to run. </a:t>
            </a:r>
          </a:p>
          <a:p>
            <a:pPr marL="342900" indent="-342900">
              <a:buFont typeface="Wingdings" panose="05000000000000000000" pitchFamily="2" charset="2"/>
              <a:buChar char="§"/>
            </a:pPr>
            <a:r>
              <a:rPr lang="en-US" sz="2000" dirty="0"/>
              <a:t>This is based on the type of hash you have or are believed to have. Usually, the results of HashIdentifier will dictate this. </a:t>
            </a:r>
          </a:p>
          <a:p>
            <a:pPr marL="342900" indent="-342900">
              <a:buFont typeface="Wingdings" panose="05000000000000000000" pitchFamily="2" charset="2"/>
              <a:buChar char="§"/>
            </a:pPr>
            <a:r>
              <a:rPr lang="en-US" sz="2000" dirty="0"/>
              <a:t>Hashcat is a very thorough and advanced tool which allows penetration testers or security professionals to precisely run an attack to their exact specifications. </a:t>
            </a:r>
          </a:p>
        </p:txBody>
      </p:sp>
      <p:pic>
        <p:nvPicPr>
          <p:cNvPr id="10" name="Picture 9">
            <a:extLst>
              <a:ext uri="{FF2B5EF4-FFF2-40B4-BE49-F238E27FC236}">
                <a16:creationId xmlns:a16="http://schemas.microsoft.com/office/drawing/2014/main" id="{7B95842F-A323-0CAF-3C02-A77FCD8B3E85}"/>
              </a:ext>
            </a:extLst>
          </p:cNvPr>
          <p:cNvPicPr>
            <a:picLocks noChangeAspect="1"/>
          </p:cNvPicPr>
          <p:nvPr/>
        </p:nvPicPr>
        <p:blipFill>
          <a:blip r:embed="rId3"/>
          <a:stretch>
            <a:fillRect/>
          </a:stretch>
        </p:blipFill>
        <p:spPr>
          <a:xfrm>
            <a:off x="6318974" y="1169905"/>
            <a:ext cx="5873026" cy="2902819"/>
          </a:xfrm>
          <a:prstGeom prst="rect">
            <a:avLst/>
          </a:prstGeom>
        </p:spPr>
      </p:pic>
      <p:pic>
        <p:nvPicPr>
          <p:cNvPr id="12" name="Picture 11">
            <a:extLst>
              <a:ext uri="{FF2B5EF4-FFF2-40B4-BE49-F238E27FC236}">
                <a16:creationId xmlns:a16="http://schemas.microsoft.com/office/drawing/2014/main" id="{FCFDF025-1538-761E-F17B-56676683F24C}"/>
              </a:ext>
            </a:extLst>
          </p:cNvPr>
          <p:cNvPicPr>
            <a:picLocks noChangeAspect="1"/>
          </p:cNvPicPr>
          <p:nvPr/>
        </p:nvPicPr>
        <p:blipFill>
          <a:blip r:embed="rId4"/>
          <a:stretch>
            <a:fillRect/>
          </a:stretch>
        </p:blipFill>
        <p:spPr>
          <a:xfrm>
            <a:off x="6318972" y="4072724"/>
            <a:ext cx="5873027" cy="2809282"/>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3321123"/>
          </a:xfrm>
        </p:spPr>
        <p:txBody>
          <a:bodyPr/>
          <a:lstStyle/>
          <a:p>
            <a:r>
              <a:rPr lang="en-US" sz="5400"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4581144"/>
            <a:ext cx="9467850" cy="1685389"/>
          </a:xfrm>
        </p:spPr>
        <p:txBody>
          <a:bodyPr/>
          <a:lstStyle/>
          <a:p>
            <a:r>
              <a:rPr lang="en-US" dirty="0"/>
              <a:t>Sean Meyer</a:t>
            </a:r>
          </a:p>
          <a:p>
            <a:r>
              <a:rPr lang="en-US" dirty="0"/>
              <a:t>smeyer2@students.columbiabasin.edu</a:t>
            </a:r>
          </a:p>
          <a:p>
            <a:endParaRPr lang="en-US" dirty="0"/>
          </a:p>
        </p:txBody>
      </p:sp>
    </p:spTree>
    <p:extLst>
      <p:ext uri="{BB962C8B-B14F-4D97-AF65-F5344CB8AC3E}">
        <p14:creationId xmlns:p14="http://schemas.microsoft.com/office/powerpoint/2010/main" val="2184472291"/>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{A0FC7D44-DF80-4DE4-A0F6-0C573A685667}tf55661986_win32</Template>
  <TotalTime>43</TotalTime>
  <Words>472</Words>
  <Application>Microsoft Office PowerPoint</Application>
  <PresentationFormat>Widescreen</PresentationFormat>
  <Paragraphs>44</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Arial</vt:lpstr>
      <vt:lpstr>Calibri</vt:lpstr>
      <vt:lpstr>Calibri Light</vt:lpstr>
      <vt:lpstr>Wingdings</vt:lpstr>
      <vt:lpstr>Custom</vt:lpstr>
      <vt:lpstr>HashCAT Demo Sean Meyer</vt:lpstr>
      <vt:lpstr>Contents</vt:lpstr>
      <vt:lpstr>Background</vt:lpstr>
      <vt:lpstr>Uses</vt:lpstr>
      <vt:lpstr>Features</vt:lpstr>
      <vt:lpstr>Complimentary Tools</vt:lpstr>
      <vt:lpstr>Demonstration</vt:lpstr>
      <vt:lpstr>Hashcat --help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HashCAT Demo Sean Meyer</dc:title>
  <dc:creator>Sean P Meyer</dc:creator>
  <cp:lastModifiedBy>Sean P Meyer</cp:lastModifiedBy>
  <cp:revision>1</cp:revision>
  <dcterms:created xsi:type="dcterms:W3CDTF">2024-05-30T18:56:51Z</dcterms:created>
  <dcterms:modified xsi:type="dcterms:W3CDTF">2024-05-30T19:39:58Z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